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21"/>
  </p:notesMasterIdLst>
  <p:sldIdLst>
    <p:sldId id="277" r:id="rId4"/>
    <p:sldId id="257" r:id="rId5"/>
    <p:sldId id="280" r:id="rId6"/>
    <p:sldId id="281" r:id="rId7"/>
    <p:sldId id="282" r:id="rId8"/>
    <p:sldId id="284" r:id="rId9"/>
    <p:sldId id="261" r:id="rId10"/>
    <p:sldId id="286" r:id="rId11"/>
    <p:sldId id="283" r:id="rId12"/>
    <p:sldId id="288" r:id="rId13"/>
    <p:sldId id="260" r:id="rId14"/>
    <p:sldId id="291" r:id="rId15"/>
    <p:sldId id="279" r:id="rId16"/>
    <p:sldId id="290" r:id="rId17"/>
    <p:sldId id="258" r:id="rId18"/>
    <p:sldId id="287" r:id="rId19"/>
    <p:sldId id="292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4"/>
  </p:normalViewPr>
  <p:slideViewPr>
    <p:cSldViewPr snapToGrid="0">
      <p:cViewPr varScale="1">
        <p:scale>
          <a:sx n="105" d="100"/>
          <a:sy n="105" d="100"/>
        </p:scale>
        <p:origin x="840" y="184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 Massi" userId="478c1bcf29534cd8" providerId="LiveId" clId="{448944EB-107F-4678-8539-8426970EEC59}"/>
    <pc:docChg chg="addSld modSld">
      <pc:chgData name="Beth Massi" userId="478c1bcf29534cd8" providerId="LiveId" clId="{448944EB-107F-4678-8539-8426970EEC59}" dt="2021-07-07T21:12:43.792" v="14" actId="20577"/>
      <pc:docMkLst>
        <pc:docMk/>
      </pc:docMkLst>
      <pc:sldChg chg="modSp new mod">
        <pc:chgData name="Beth Massi" userId="478c1bcf29534cd8" providerId="LiveId" clId="{448944EB-107F-4678-8539-8426970EEC59}" dt="2021-07-07T21:12:43.792" v="14" actId="20577"/>
        <pc:sldMkLst>
          <pc:docMk/>
          <pc:sldMk cId="3042733132" sldId="278"/>
        </pc:sldMkLst>
        <pc:spChg chg="mod">
          <ac:chgData name="Beth Massi" userId="478c1bcf29534cd8" providerId="LiveId" clId="{448944EB-107F-4678-8539-8426970EEC59}" dt="2021-07-07T21:12:43.792" v="14" actId="20577"/>
          <ac:spMkLst>
            <pc:docMk/>
            <pc:sldMk cId="3042733132" sldId="278"/>
            <ac:spMk id="2" creationId="{DD4030C5-4AD3-4496-96C7-0B8C4CD72A05}"/>
          </ac:spMkLst>
        </pc:spChg>
      </pc:sldChg>
    </pc:docChg>
  </pc:docChgLst>
  <pc:docChgLst>
    <pc:chgData name="Beth Massi" userId="478c1bcf29534cd8" providerId="LiveId" clId="{E5C92151-C2E6-4322-979E-1F5F7ABCEB23}"/>
    <pc:docChg chg="custSel modSld">
      <pc:chgData name="Beth Massi" userId="478c1bcf29534cd8" providerId="LiveId" clId="{E5C92151-C2E6-4322-979E-1F5F7ABCEB23}" dt="2021-06-14T20:03:34.896" v="19" actId="962"/>
      <pc:docMkLst>
        <pc:docMk/>
      </pc:docMkLst>
      <pc:sldChg chg="addSp delSp modSp mod">
        <pc:chgData name="Beth Massi" userId="478c1bcf29534cd8" providerId="LiveId" clId="{E5C92151-C2E6-4322-979E-1F5F7ABCEB23}" dt="2021-06-09T17:18:17.625" v="15" actId="1076"/>
        <pc:sldMkLst>
          <pc:docMk/>
          <pc:sldMk cId="3852120625" sldId="257"/>
        </pc:sldMkLst>
        <pc:picChg chg="del">
          <ac:chgData name="Beth Massi" userId="478c1bcf29534cd8" providerId="LiveId" clId="{E5C92151-C2E6-4322-979E-1F5F7ABCEB23}" dt="2021-06-09T17:16:56.113" v="1" actId="478"/>
          <ac:picMkLst>
            <pc:docMk/>
            <pc:sldMk cId="3852120625" sldId="257"/>
            <ac:picMk id="5" creationId="{F9050E2C-8D9A-46E0-B82B-2D10D22AB7B3}"/>
          </ac:picMkLst>
        </pc:picChg>
        <pc:picChg chg="add mod">
          <ac:chgData name="Beth Massi" userId="478c1bcf29534cd8" providerId="LiveId" clId="{E5C92151-C2E6-4322-979E-1F5F7ABCEB23}" dt="2021-06-09T17:18:17.625" v="15" actId="1076"/>
          <ac:picMkLst>
            <pc:docMk/>
            <pc:sldMk cId="3852120625" sldId="257"/>
            <ac:picMk id="6" creationId="{8D54C1A2-0159-4E8C-A476-8B66ED4D371E}"/>
          </ac:picMkLst>
        </pc:picChg>
      </pc:sldChg>
      <pc:sldChg chg="addSp delSp modSp mod">
        <pc:chgData name="Beth Massi" userId="478c1bcf29534cd8" providerId="LiveId" clId="{E5C92151-C2E6-4322-979E-1F5F7ABCEB23}" dt="2021-06-14T20:03:34.896" v="19" actId="962"/>
        <pc:sldMkLst>
          <pc:docMk/>
          <pc:sldMk cId="1495595829" sldId="277"/>
        </pc:sldMkLst>
        <pc:picChg chg="add del mod">
          <ac:chgData name="Beth Massi" userId="478c1bcf29534cd8" providerId="LiveId" clId="{E5C92151-C2E6-4322-979E-1F5F7ABCEB23}" dt="2021-06-14T20:03:22.393" v="16" actId="478"/>
          <ac:picMkLst>
            <pc:docMk/>
            <pc:sldMk cId="1495595829" sldId="277"/>
            <ac:picMk id="3" creationId="{39C645C3-3807-49D1-9A67-7391B97D279D}"/>
          </ac:picMkLst>
        </pc:picChg>
        <pc:picChg chg="add mod">
          <ac:chgData name="Beth Massi" userId="478c1bcf29534cd8" providerId="LiveId" clId="{E5C92151-C2E6-4322-979E-1F5F7ABCEB23}" dt="2021-06-14T20:03:34.896" v="19" actId="962"/>
          <ac:picMkLst>
            <pc:docMk/>
            <pc:sldMk cId="1495595829" sldId="277"/>
            <ac:picMk id="4" creationId="{67F3FC2C-9192-41E1-B956-E5D103F1D319}"/>
          </ac:picMkLst>
        </pc:picChg>
        <pc:picChg chg="del">
          <ac:chgData name="Beth Massi" userId="478c1bcf29534cd8" providerId="LiveId" clId="{E5C92151-C2E6-4322-979E-1F5F7ABCEB23}" dt="2021-06-09T17:16:46.972" v="0" actId="478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  <pc:docChgLst>
    <pc:chgData name="Beth Massi" userId="478c1bcf29534cd8" providerId="LiveId" clId="{7EA7E018-B44B-41AE-B5D7-E25FCF0A8DAD}"/>
    <pc:docChg chg="custSel addSld modSld">
      <pc:chgData name="Beth Massi" userId="478c1bcf29534cd8" providerId="LiveId" clId="{7EA7E018-B44B-41AE-B5D7-E25FCF0A8DAD}" dt="2021-02-08T17:39:20.590" v="58" actId="20577"/>
      <pc:docMkLst>
        <pc:docMk/>
      </pc:docMkLst>
      <pc:sldChg chg="addSp delSp modSp mod">
        <pc:chgData name="Beth Massi" userId="478c1bcf29534cd8" providerId="LiveId" clId="{7EA7E018-B44B-41AE-B5D7-E25FCF0A8DAD}" dt="2021-02-08T17:38:32.634" v="9" actId="1076"/>
        <pc:sldMkLst>
          <pc:docMk/>
          <pc:sldMk cId="3852120625" sldId="257"/>
        </pc:sldMkLst>
        <pc:picChg chg="add mod">
          <ac:chgData name="Beth Massi" userId="478c1bcf29534cd8" providerId="LiveId" clId="{7EA7E018-B44B-41AE-B5D7-E25FCF0A8DAD}" dt="2021-02-08T17:38:32.634" v="9" actId="1076"/>
          <ac:picMkLst>
            <pc:docMk/>
            <pc:sldMk cId="3852120625" sldId="257"/>
            <ac:picMk id="5" creationId="{F9050E2C-8D9A-46E0-B82B-2D10D22AB7B3}"/>
          </ac:picMkLst>
        </pc:picChg>
        <pc:picChg chg="del">
          <ac:chgData name="Beth Massi" userId="478c1bcf29534cd8" providerId="LiveId" clId="{7EA7E018-B44B-41AE-B5D7-E25FCF0A8DAD}" dt="2021-02-08T17:37:27.667" v="1" actId="478"/>
          <ac:picMkLst>
            <pc:docMk/>
            <pc:sldMk cId="3852120625" sldId="257"/>
            <ac:picMk id="8" creationId="{1EB15B65-641B-B747-9ED0-F09D51A384B2}"/>
          </ac:picMkLst>
        </pc:picChg>
      </pc:sldChg>
      <pc:sldChg chg="modSp mod">
        <pc:chgData name="Beth Massi" userId="478c1bcf29534cd8" providerId="LiveId" clId="{7EA7E018-B44B-41AE-B5D7-E25FCF0A8DAD}" dt="2021-02-08T17:38:52.124" v="11" actId="20577"/>
        <pc:sldMkLst>
          <pc:docMk/>
          <pc:sldMk cId="4113657981" sldId="262"/>
        </pc:sldMkLst>
        <pc:spChg chg="mod">
          <ac:chgData name="Beth Massi" userId="478c1bcf29534cd8" providerId="LiveId" clId="{7EA7E018-B44B-41AE-B5D7-E25FCF0A8DAD}" dt="2021-02-08T17:38:52.124" v="11" actId="20577"/>
          <ac:spMkLst>
            <pc:docMk/>
            <pc:sldMk cId="4113657981" sldId="262"/>
            <ac:spMk id="2" creationId="{E150C0B0-ED21-4048-B32A-4023722F3F50}"/>
          </ac:spMkLst>
        </pc:spChg>
      </pc:sldChg>
      <pc:sldChg chg="modSp mod">
        <pc:chgData name="Beth Massi" userId="478c1bcf29534cd8" providerId="LiveId" clId="{7EA7E018-B44B-41AE-B5D7-E25FCF0A8DAD}" dt="2021-02-08T17:39:20.590" v="58" actId="20577"/>
        <pc:sldMkLst>
          <pc:docMk/>
          <pc:sldMk cId="1138217056" sldId="263"/>
        </pc:sldMkLst>
        <pc:spChg chg="mod">
          <ac:chgData name="Beth Massi" userId="478c1bcf29534cd8" providerId="LiveId" clId="{7EA7E018-B44B-41AE-B5D7-E25FCF0A8DAD}" dt="2021-02-08T17:39:20.590" v="58" actId="20577"/>
          <ac:spMkLst>
            <pc:docMk/>
            <pc:sldMk cId="1138217056" sldId="263"/>
            <ac:spMk id="3" creationId="{163FC28D-518A-BF48-8B64-C8BF638EE003}"/>
          </ac:spMkLst>
        </pc:spChg>
      </pc:sldChg>
      <pc:sldChg chg="addSp delSp modSp new mod">
        <pc:chgData name="Beth Massi" userId="478c1bcf29534cd8" providerId="LiveId" clId="{7EA7E018-B44B-41AE-B5D7-E25FCF0A8DAD}" dt="2021-02-08T17:38:04.722" v="8" actId="931"/>
        <pc:sldMkLst>
          <pc:docMk/>
          <pc:sldMk cId="1495595829" sldId="277"/>
        </pc:sldMkLst>
        <pc:spChg chg="del">
          <ac:chgData name="Beth Massi" userId="478c1bcf29534cd8" providerId="LiveId" clId="{7EA7E018-B44B-41AE-B5D7-E25FCF0A8DAD}" dt="2021-02-08T17:37:50.273" v="6" actId="478"/>
          <ac:spMkLst>
            <pc:docMk/>
            <pc:sldMk cId="1495595829" sldId="277"/>
            <ac:spMk id="2" creationId="{38B0DF58-846E-4BBE-804A-C198C66D2F74}"/>
          </ac:spMkLst>
        </pc:spChg>
        <pc:spChg chg="del">
          <ac:chgData name="Beth Massi" userId="478c1bcf29534cd8" providerId="LiveId" clId="{7EA7E018-B44B-41AE-B5D7-E25FCF0A8DAD}" dt="2021-02-08T17:37:51.940" v="7" actId="478"/>
          <ac:spMkLst>
            <pc:docMk/>
            <pc:sldMk cId="1495595829" sldId="277"/>
            <ac:spMk id="3" creationId="{4DD7BDAF-DA44-431E-8DA3-E9634E0460C1}"/>
          </ac:spMkLst>
        </pc:spChg>
        <pc:picChg chg="add mod">
          <ac:chgData name="Beth Massi" userId="478c1bcf29534cd8" providerId="LiveId" clId="{7EA7E018-B44B-41AE-B5D7-E25FCF0A8DAD}" dt="2021-02-08T17:38:04.722" v="8" actId="931"/>
          <ac:picMkLst>
            <pc:docMk/>
            <pc:sldMk cId="1495595829" sldId="277"/>
            <ac:picMk id="5" creationId="{871CACF1-89F6-47DB-A5DE-7D870987909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7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njarobot/dotnetConf2021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67F3FC2C-9192-41E1-B956-E5D103F1D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ARM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256521" cy="4351338"/>
          </a:xfrm>
        </p:spPr>
        <p:txBody>
          <a:bodyPr>
            <a:normAutofit/>
          </a:bodyPr>
          <a:lstStyle/>
          <a:p>
            <a:r>
              <a:rPr lang="en-US" dirty="0"/>
              <a:t>Syntax is very verbose – JSON or Bicep.</a:t>
            </a:r>
          </a:p>
          <a:p>
            <a:r>
              <a:rPr lang="en-US" dirty="0"/>
              <a:t>Dependencies are manually managed in the template.</a:t>
            </a:r>
          </a:p>
          <a:p>
            <a:r>
              <a:rPr lang="en-US" dirty="0"/>
              <a:t>Composition is very limited.</a:t>
            </a:r>
          </a:p>
          <a:p>
            <a:r>
              <a:rPr lang="en-US" dirty="0"/>
              <a:t>Just goal states, any logic must be done externally.</a:t>
            </a:r>
          </a:p>
          <a:p>
            <a:r>
              <a:rPr lang="en-US" dirty="0"/>
              <a:t>No ecosystem available – just a handful of expressions.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can lead to a lot of templates and a lot of parameters to manage. It’s an external file, so no type checking here.</a:t>
            </a:r>
          </a:p>
        </p:txBody>
      </p:sp>
    </p:spTree>
    <p:extLst>
      <p:ext uri="{BB962C8B-B14F-4D97-AF65-F5344CB8AC3E}">
        <p14:creationId xmlns:p14="http://schemas.microsoft.com/office/powerpoint/2010/main" val="356328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Farmer – Type-safe ARM Orchestration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Generates standard ARM templates.</a:t>
            </a:r>
          </a:p>
          <a:p>
            <a:r>
              <a:rPr lang="en-US" dirty="0"/>
              <a:t>Authored as F# code – giving full type checking.</a:t>
            </a:r>
          </a:p>
          <a:p>
            <a:r>
              <a:rPr lang="en-US" dirty="0"/>
              <a:t>Builders for each type of resource are composed.</a:t>
            </a:r>
          </a:p>
          <a:p>
            <a:r>
              <a:rPr lang="en-US" dirty="0"/>
              <a:t>A builder can add one or more resources to the template.</a:t>
            </a:r>
          </a:p>
          <a:p>
            <a:r>
              <a:rPr lang="en-US" dirty="0"/>
              <a:t>Automatically generates dependencies to allow ARM to orchestrate the deployment effectively.</a:t>
            </a:r>
          </a:p>
          <a:p>
            <a:r>
              <a:rPr lang="en-US" dirty="0"/>
              <a:t>F# is cross platform – use it anywhere.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containerGroup</a:t>
            </a:r>
            <a:r>
              <a:rPr lang="en-US" dirty="0"/>
              <a:t> {</a:t>
            </a:r>
          </a:p>
          <a:p>
            <a:r>
              <a:rPr lang="en-US" dirty="0"/>
              <a:t>    name "</a:t>
            </a:r>
            <a:r>
              <a:rPr lang="en-US" dirty="0" err="1"/>
              <a:t>farmercontainers</a:t>
            </a:r>
            <a:r>
              <a:rPr lang="en-US" dirty="0"/>
              <a:t>"</a:t>
            </a:r>
          </a:p>
          <a:p>
            <a:r>
              <a:rPr lang="en-US" dirty="0"/>
              <a:t>    </a:t>
            </a:r>
            <a:r>
              <a:rPr lang="en-US" dirty="0" err="1"/>
              <a:t>public_dns</a:t>
            </a:r>
            <a:r>
              <a:rPr lang="en-US" dirty="0"/>
              <a:t> "</a:t>
            </a:r>
            <a:r>
              <a:rPr lang="en-US" dirty="0" err="1"/>
              <a:t>farmercontainer</a:t>
            </a:r>
            <a:r>
              <a:rPr lang="en-US" dirty="0"/>
              <a:t>" [TCP, 80us]</a:t>
            </a:r>
          </a:p>
          <a:p>
            <a:r>
              <a:rPr lang="en-US" dirty="0"/>
              <a:t>    </a:t>
            </a:r>
            <a:r>
              <a:rPr lang="en-US" dirty="0" err="1"/>
              <a:t>add_instances</a:t>
            </a:r>
            <a:r>
              <a:rPr lang="en-US" dirty="0"/>
              <a:t> [</a:t>
            </a:r>
          </a:p>
          <a:p>
            <a:r>
              <a:rPr lang="en-US" dirty="0"/>
              <a:t>        </a:t>
            </a:r>
            <a:r>
              <a:rPr lang="en-US" dirty="0" err="1"/>
              <a:t>containerInstance</a:t>
            </a:r>
            <a:r>
              <a:rPr lang="en-US" dirty="0"/>
              <a:t> {</a:t>
            </a:r>
          </a:p>
          <a:p>
            <a:r>
              <a:rPr lang="en-US" dirty="0"/>
              <a:t>            name "</a:t>
            </a:r>
            <a:r>
              <a:rPr lang="en-US" dirty="0" err="1"/>
              <a:t>xplot</a:t>
            </a:r>
            <a:r>
              <a:rPr lang="en-US" dirty="0"/>
              <a:t>-service"</a:t>
            </a:r>
          </a:p>
          <a:p>
            <a:r>
              <a:rPr lang="en-US" dirty="0"/>
              <a:t>            image $"{</a:t>
            </a:r>
            <a:r>
              <a:rPr lang="en-US" dirty="0" err="1"/>
              <a:t>myAcr.Name.Value</a:t>
            </a:r>
            <a:r>
              <a:rPr lang="en-US" dirty="0"/>
              <a:t>}.</a:t>
            </a:r>
            <a:r>
              <a:rPr lang="en-US" dirty="0" err="1"/>
              <a:t>azurecr.io</a:t>
            </a:r>
            <a:r>
              <a:rPr lang="en-US" dirty="0"/>
              <a:t>/</a:t>
            </a:r>
            <a:r>
              <a:rPr lang="en-US" dirty="0" err="1"/>
              <a:t>fsharpwebapp</a:t>
            </a:r>
            <a:r>
              <a:rPr lang="en-US" dirty="0"/>
              <a:t>:{</a:t>
            </a:r>
            <a:r>
              <a:rPr lang="en-US" dirty="0" err="1"/>
              <a:t>imageTag</a:t>
            </a:r>
            <a:r>
              <a:rPr lang="en-US" dirty="0"/>
              <a:t>}"</a:t>
            </a:r>
          </a:p>
          <a:p>
            <a:r>
              <a:rPr lang="en-US" dirty="0"/>
              <a:t>            </a:t>
            </a:r>
            <a:r>
              <a:rPr lang="en-US" dirty="0" err="1"/>
              <a:t>add_public_ports</a:t>
            </a:r>
            <a:r>
              <a:rPr lang="en-US" dirty="0"/>
              <a:t> [ 80us ]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]</a:t>
            </a:r>
          </a:p>
          <a:p>
            <a:r>
              <a:rPr lang="en-US" dirty="0"/>
              <a:t>    </a:t>
            </a:r>
            <a:r>
              <a:rPr lang="en-US" dirty="0" err="1"/>
              <a:t>reference_registry_credentials</a:t>
            </a:r>
            <a:r>
              <a:rPr lang="en-US" dirty="0"/>
              <a:t> [</a:t>
            </a:r>
          </a:p>
          <a:p>
            <a:r>
              <a:rPr lang="en-US" dirty="0"/>
              <a:t>        </a:t>
            </a:r>
            <a:r>
              <a:rPr lang="en-US" dirty="0" err="1"/>
              <a:t>Arm.ContainerRegistry.registries.resourceId</a:t>
            </a:r>
            <a:r>
              <a:rPr lang="en-US" dirty="0"/>
              <a:t> </a:t>
            </a:r>
            <a:r>
              <a:rPr lang="en-US" dirty="0" err="1"/>
              <a:t>myAcr.Name</a:t>
            </a:r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  </a:t>
            </a:r>
            <a:r>
              <a:rPr lang="en-US" dirty="0" err="1"/>
              <a:t>depends_on</a:t>
            </a:r>
            <a:r>
              <a:rPr lang="en-US" dirty="0"/>
              <a:t> </a:t>
            </a:r>
            <a:r>
              <a:rPr lang="en-US" dirty="0" err="1"/>
              <a:t>buildImage</a:t>
            </a:r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7841612-D00E-114E-8282-38D86182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2830" y="530225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22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“Contributing is what the F# community does best.”</a:t>
            </a:r>
          </a:p>
          <a:p>
            <a:pPr marL="0" indent="0">
              <a:buNone/>
            </a:pPr>
            <a:r>
              <a:rPr lang="en-US" dirty="0"/>
              <a:t>--Eugene </a:t>
            </a:r>
            <a:r>
              <a:rPr lang="en-US" dirty="0" err="1"/>
              <a:t>Tolmachev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F# is built on community engagement – long time OSS model</a:t>
            </a:r>
          </a:p>
          <a:p>
            <a:r>
              <a:rPr lang="en-US" dirty="0"/>
              <a:t>A lot of influence comes from other ecosystems – </a:t>
            </a:r>
            <a:r>
              <a:rPr lang="en-US" dirty="0" err="1"/>
              <a:t>Javascript</a:t>
            </a:r>
            <a:r>
              <a:rPr lang="en-US" dirty="0"/>
              <a:t>, Haskell, Scala, Python.</a:t>
            </a:r>
          </a:p>
          <a:p>
            <a:r>
              <a:rPr lang="en-US" dirty="0"/>
              <a:t>The strong influence of composition allows developers to choose the best components and libraries.</a:t>
            </a:r>
          </a:p>
          <a:p>
            <a:r>
              <a:rPr lang="en-US" dirty="0"/>
              <a:t>Composition + engagement = thriving community</a:t>
            </a:r>
          </a:p>
        </p:txBody>
      </p:sp>
    </p:spTree>
    <p:extLst>
      <p:ext uri="{BB962C8B-B14F-4D97-AF65-F5344CB8AC3E}">
        <p14:creationId xmlns:p14="http://schemas.microsoft.com/office/powerpoint/2010/main" val="2262218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Participating in the F# OSS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Farmer was started by Isaac Abraham of Compositional IT.</a:t>
            </a:r>
          </a:p>
          <a:p>
            <a:r>
              <a:rPr lang="en-US" dirty="0"/>
              <a:t>Azure engineers use and contribute to Farmer.</a:t>
            </a:r>
          </a:p>
          <a:p>
            <a:r>
              <a:rPr lang="en-US" dirty="0"/>
              <a:t>Like many community-driven projects, its high quality, well tested and documented, and keeps a low bar to contributing.</a:t>
            </a:r>
          </a:p>
          <a:p>
            <a:r>
              <a:rPr lang="en-US" dirty="0"/>
              <a:t>Opportunity to build within the community.</a:t>
            </a:r>
          </a:p>
          <a:p>
            <a:r>
              <a:rPr lang="en-US" dirty="0"/>
              <a:t>Farmer is used in SAFE Stack templates.</a:t>
            </a:r>
          </a:p>
        </p:txBody>
      </p:sp>
    </p:spTree>
    <p:extLst>
      <p:ext uri="{BB962C8B-B14F-4D97-AF65-F5344CB8AC3E}">
        <p14:creationId xmlns:p14="http://schemas.microsoft.com/office/powerpoint/2010/main" val="1789330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F# to the Cloud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 </a:t>
            </a:r>
            <a:r>
              <a:rPr lang="en-US" dirty="0" err="1"/>
              <a:t>Curylo</a:t>
            </a:r>
            <a:endParaRPr lang="en-US" dirty="0"/>
          </a:p>
          <a:p>
            <a:endParaRPr lang="en-US" dirty="0"/>
          </a:p>
          <a:p>
            <a:r>
              <a:rPr lang="en-US" dirty="0"/>
              <a:t>Samples at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ninjarobot</a:t>
            </a:r>
            <a:r>
              <a:rPr lang="en-US" dirty="0">
                <a:hlinkClick r:id="rId2"/>
              </a:rPr>
              <a:t>/dotnetConf2021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Let’s use F# for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F# is for math and science, so make something </a:t>
            </a:r>
            <a:r>
              <a:rPr lang="en-US" dirty="0" err="1"/>
              <a:t>mathy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it into a service.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a </a:t>
            </a:r>
            <a:r>
              <a:rPr lang="en-US" dirty="0" err="1"/>
              <a:t>Dockerfile</a:t>
            </a:r>
            <a:r>
              <a:rPr lang="en-US" dirty="0"/>
              <a:t> for that service.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a container registry.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Send the </a:t>
            </a:r>
            <a:r>
              <a:rPr lang="en-US" dirty="0" err="1"/>
              <a:t>Dockerfile</a:t>
            </a:r>
            <a:r>
              <a:rPr lang="en-US" dirty="0"/>
              <a:t> to the registry to build 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Deploy the image to a container group.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Farmer helps us manage the scale and complexity at compile time.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747C64F-8EEA-4942-9446-9AB80C816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6374" y="2470150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7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2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Cloud Infrastructure with F#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 </a:t>
            </a:r>
            <a:r>
              <a:rPr lang="en-US" dirty="0" err="1"/>
              <a:t>Curylo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54C1A2-0159-4E8C-A476-8B66ED4D3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673" y="4250692"/>
            <a:ext cx="3637260" cy="33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Microsoft Atlanta</a:t>
            </a:r>
          </a:p>
          <a:p>
            <a:r>
              <a:rPr lang="en-US" dirty="0"/>
              <a:t>Engineer on Azure Dedicated team</a:t>
            </a:r>
          </a:p>
          <a:p>
            <a:r>
              <a:rPr lang="en-US" dirty="0"/>
              <a:t>Expertise in infrastructure and distributed systems development</a:t>
            </a:r>
          </a:p>
          <a:p>
            <a:r>
              <a:rPr lang="en-US" dirty="0"/>
              <a:t>Member of F# Software Foundation Board of Trustees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i_no_see_pound</a:t>
            </a:r>
            <a:endParaRPr lang="en-US" dirty="0"/>
          </a:p>
          <a:p>
            <a:r>
              <a:rPr lang="en-US" dirty="0"/>
              <a:t>GitHub: </a:t>
            </a:r>
            <a:r>
              <a:rPr lang="en-US" dirty="0" err="1"/>
              <a:t>ninjarobot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82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Infrastructure Development?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Software to deploy and manage physical and virtual hardware so others can build on a solid platform</a:t>
            </a:r>
          </a:p>
          <a:p>
            <a:r>
              <a:rPr lang="en-US" dirty="0"/>
              <a:t>Says words like</a:t>
            </a:r>
          </a:p>
          <a:p>
            <a:pPr lvl="1"/>
            <a:r>
              <a:rPr lang="en-US" dirty="0"/>
              <a:t>Idempotent</a:t>
            </a:r>
          </a:p>
          <a:p>
            <a:pPr lvl="1"/>
            <a:r>
              <a:rPr lang="en-US" dirty="0"/>
              <a:t>Infrastructure as a service</a:t>
            </a:r>
          </a:p>
          <a:p>
            <a:pPr lvl="1"/>
            <a:r>
              <a:rPr lang="en-US" dirty="0"/>
              <a:t>Goal state</a:t>
            </a:r>
          </a:p>
          <a:p>
            <a:r>
              <a:rPr lang="en-US" dirty="0"/>
              <a:t>Resources are constrained by money, time, physical space, hardware limits</a:t>
            </a:r>
          </a:p>
          <a:p>
            <a:r>
              <a:rPr lang="en-US" dirty="0"/>
              <a:t>Infrastructure testing is SLOW</a:t>
            </a:r>
          </a:p>
          <a:p>
            <a:r>
              <a:rPr lang="en-US" dirty="0"/>
              <a:t>System failure is an expectation</a:t>
            </a:r>
          </a:p>
        </p:txBody>
      </p:sp>
    </p:spTree>
    <p:extLst>
      <p:ext uri="{BB962C8B-B14F-4D97-AF65-F5344CB8AC3E}">
        <p14:creationId xmlns:p14="http://schemas.microsoft.com/office/powerpoint/2010/main" val="227099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applications on a cloud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750629" cy="4351338"/>
          </a:xfrm>
        </p:spPr>
        <p:txBody>
          <a:bodyPr/>
          <a:lstStyle/>
          <a:p>
            <a:r>
              <a:rPr lang="en-US" dirty="0"/>
              <a:t>Cloud native applications are built with dependencies on cloud infrastructure.</a:t>
            </a:r>
          </a:p>
          <a:p>
            <a:r>
              <a:rPr lang="en-US" dirty="0"/>
              <a:t>Benefits of scale – a tiny company can use the same resources and processes as huge enterprises.</a:t>
            </a:r>
          </a:p>
          <a:p>
            <a:r>
              <a:rPr lang="en-US" dirty="0"/>
              <a:t>Instead of a local library, you may use a functionality from a remote system.</a:t>
            </a:r>
          </a:p>
          <a:p>
            <a:r>
              <a:rPr lang="en-US" dirty="0"/>
              <a:t>Be cognizant of failure modes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C9F382-EBFE-F843-B2D0-59BF4AD98E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800" y="1825625"/>
            <a:ext cx="2286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1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Modes and Optimism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817"/>
            <a:ext cx="10515600" cy="4351338"/>
          </a:xfrm>
        </p:spPr>
        <p:txBody>
          <a:bodyPr/>
          <a:lstStyle/>
          <a:p>
            <a:r>
              <a:rPr lang="en-US" dirty="0"/>
              <a:t>Most code is written optimistically. Fail fast, log errors, recover, move on.</a:t>
            </a:r>
          </a:p>
          <a:p>
            <a:r>
              <a:rPr lang="en-US" dirty="0"/>
              <a:t>Failure modes can cascade</a:t>
            </a:r>
          </a:p>
          <a:p>
            <a:pPr lvl="1"/>
            <a:r>
              <a:rPr lang="en-US" dirty="0"/>
              <a:t>A failure (authentication, DNS, </a:t>
            </a:r>
            <a:r>
              <a:rPr lang="en-US" dirty="0" err="1"/>
              <a:t>etc</a:t>
            </a:r>
            <a:r>
              <a:rPr lang="en-US" dirty="0"/>
              <a:t>) causes a call to one component to fail, leading to another failure, and another.</a:t>
            </a:r>
          </a:p>
          <a:p>
            <a:pPr lvl="1"/>
            <a:r>
              <a:rPr lang="en-US" dirty="0"/>
              <a:t>These are distributed systems, rollback and retry are questionable.</a:t>
            </a:r>
          </a:p>
          <a:p>
            <a:r>
              <a:rPr lang="en-US" dirty="0"/>
              <a:t>Representing failure in the type system brings benefits</a:t>
            </a:r>
          </a:p>
          <a:p>
            <a:pPr lvl="1"/>
            <a:r>
              <a:rPr lang="en-US" dirty="0"/>
              <a:t>The compiler keeps you honest about failure modes.</a:t>
            </a:r>
          </a:p>
          <a:p>
            <a:pPr lvl="1"/>
            <a:r>
              <a:rPr lang="en-US" dirty="0"/>
              <a:t>Cascading failures are not pointed out by subjective engineers, but by an objective compiler.</a:t>
            </a:r>
          </a:p>
        </p:txBody>
      </p:sp>
    </p:spTree>
    <p:extLst>
      <p:ext uri="{BB962C8B-B14F-4D97-AF65-F5344CB8AC3E}">
        <p14:creationId xmlns:p14="http://schemas.microsoft.com/office/powerpoint/2010/main" val="259956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vs. Exceptions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Errors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Represented in the signature of a call.</a:t>
            </a:r>
          </a:p>
          <a:p>
            <a:r>
              <a:rPr lang="en-US" dirty="0"/>
              <a:t>Compiler checks that you handle these cases.</a:t>
            </a:r>
          </a:p>
          <a:p>
            <a:r>
              <a:rPr lang="en-US" dirty="0"/>
              <a:t>Developers are forced to proactively consider failure modes.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2736B-A560-D141-970D-3B00E88862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Exceptions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 represented in the signature.</a:t>
            </a:r>
          </a:p>
          <a:p>
            <a:r>
              <a:rPr lang="en-US" dirty="0"/>
              <a:t>Person who knows internals must check that code handles them.</a:t>
            </a:r>
          </a:p>
          <a:p>
            <a:r>
              <a:rPr lang="en-US" dirty="0"/>
              <a:t>Found during testing or deployment – reactively.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Orchestration and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CC549-1EA2-8B4A-ADC1-C00428D83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Orchestration of multiple service calls to reach a goal state.</a:t>
            </a:r>
          </a:p>
          <a:p>
            <a:r>
              <a:rPr lang="en-US" dirty="0"/>
              <a:t>Any of these service calls may fail for unexpected reasons.</a:t>
            </a:r>
          </a:p>
          <a:p>
            <a:r>
              <a:rPr lang="en-US" dirty="0"/>
              <a:t>Handling errors internally means we can represent a terminal state vs. transient failures.</a:t>
            </a:r>
          </a:p>
          <a:p>
            <a:r>
              <a:rPr lang="en-US" dirty="0"/>
              <a:t>Transient failures are solved by retries – keep asserting the goal state until we get a terminal state (success or failure).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7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74112-9F16-0A45-AE51-B06BF7E501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548563" cy="4351338"/>
          </a:xfrm>
        </p:spPr>
        <p:txBody>
          <a:bodyPr/>
          <a:lstStyle/>
          <a:p>
            <a:r>
              <a:rPr lang="en-US" dirty="0"/>
              <a:t>Orchestrate a series of goal states</a:t>
            </a:r>
          </a:p>
          <a:p>
            <a:r>
              <a:rPr lang="en-US" dirty="0"/>
              <a:t>Retry automatically until reaching a terminal state</a:t>
            </a:r>
          </a:p>
          <a:p>
            <a:r>
              <a:rPr lang="en-US" dirty="0"/>
              <a:t>Execute in the cloud</a:t>
            </a:r>
          </a:p>
          <a:p>
            <a:r>
              <a:rPr lang="en-US" dirty="0"/>
              <a:t>Integrated with Azure authentication, auditing, and telemetry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Orchestration you don’t have to write or execute.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040D92-7928-994B-9811-2E03F35B3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1253" y="3738563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82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866</Words>
  <Application>Microsoft Macintosh PowerPoint</Application>
  <PresentationFormat>Widescreen</PresentationFormat>
  <Paragraphs>117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Open Sans</vt:lpstr>
      <vt:lpstr>Arial</vt:lpstr>
      <vt:lpstr>Consolas</vt:lpstr>
      <vt:lpstr>1_Office Theme</vt:lpstr>
      <vt:lpstr>3_Office Theme</vt:lpstr>
      <vt:lpstr>2_Office Theme</vt:lpstr>
      <vt:lpstr>PowerPoint Presentation</vt:lpstr>
      <vt:lpstr>Deploying Cloud Infrastructure with F#</vt:lpstr>
      <vt:lpstr>About me</vt:lpstr>
      <vt:lpstr>What is Infrastructure Development?</vt:lpstr>
      <vt:lpstr>Running applications on a cloud </vt:lpstr>
      <vt:lpstr>Failure Modes and Optimism</vt:lpstr>
      <vt:lpstr>Errors vs. Exceptions</vt:lpstr>
      <vt:lpstr>Orchestration and Failure</vt:lpstr>
      <vt:lpstr>ARM Deployments</vt:lpstr>
      <vt:lpstr>Challenges of ARM Deployments</vt:lpstr>
      <vt:lpstr>Farmer – Type-safe ARM Orchestration</vt:lpstr>
      <vt:lpstr>Code Sample</vt:lpstr>
      <vt:lpstr>Community</vt:lpstr>
      <vt:lpstr>Participating in the F# OSS Community</vt:lpstr>
      <vt:lpstr>Demo – F# to the Cloud</vt:lpstr>
      <vt:lpstr>Demo – Let’s use F# for Infrastructure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Dave Curylo</cp:lastModifiedBy>
  <cp:revision>36</cp:revision>
  <dcterms:created xsi:type="dcterms:W3CDTF">2020-08-18T20:47:27Z</dcterms:created>
  <dcterms:modified xsi:type="dcterms:W3CDTF">2021-07-29T17:51:47Z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